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1" r:id="rId2"/>
    <p:sldId id="261" r:id="rId3"/>
    <p:sldId id="280" r:id="rId4"/>
    <p:sldId id="278" r:id="rId5"/>
    <p:sldId id="282" r:id="rId6"/>
    <p:sldId id="257" r:id="rId7"/>
    <p:sldId id="276" r:id="rId8"/>
    <p:sldId id="258" r:id="rId9"/>
    <p:sldId id="277" r:id="rId10"/>
    <p:sldId id="272" r:id="rId11"/>
    <p:sldId id="259" r:id="rId12"/>
    <p:sldId id="284" r:id="rId13"/>
    <p:sldId id="269" r:id="rId14"/>
    <p:sldId id="263" r:id="rId15"/>
    <p:sldId id="275" r:id="rId16"/>
    <p:sldId id="262" r:id="rId17"/>
    <p:sldId id="273" r:id="rId18"/>
    <p:sldId id="27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35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A2886C-E5FD-4885-AB6A-50E0327263A2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431C5-F1FA-4C8F-BE67-47E7231D5F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112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3B67-1912-4AF2-9E31-CE1746C054CF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AC81-1932-42B0-9271-EDAD5EDE4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3B67-1912-4AF2-9E31-CE1746C054CF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AC81-1932-42B0-9271-EDAD5EDE4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3B67-1912-4AF2-9E31-CE1746C054CF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AC81-1932-42B0-9271-EDAD5EDE4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3B67-1912-4AF2-9E31-CE1746C054CF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AC81-1932-42B0-9271-EDAD5EDE4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3B67-1912-4AF2-9E31-CE1746C054CF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AC81-1932-42B0-9271-EDAD5EDE4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3B67-1912-4AF2-9E31-CE1746C054CF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AC81-1932-42B0-9271-EDAD5EDE4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3B67-1912-4AF2-9E31-CE1746C054CF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AC81-1932-42B0-9271-EDAD5EDE4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3B67-1912-4AF2-9E31-CE1746C054CF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AC81-1932-42B0-9271-EDAD5EDE4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3B67-1912-4AF2-9E31-CE1746C054CF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AC81-1932-42B0-9271-EDAD5EDE4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3B67-1912-4AF2-9E31-CE1746C054CF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AC81-1932-42B0-9271-EDAD5EDE4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3B67-1912-4AF2-9E31-CE1746C054CF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AC81-1932-42B0-9271-EDAD5EDE4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93B67-1912-4AF2-9E31-CE1746C054CF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CAC81-1932-42B0-9271-EDAD5EDE4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endParaRPr lang="kk-KZ" sz="6000" b="1" dirty="0" smtClean="0">
              <a:ln w="1143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kk-KZ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қпанның</a:t>
            </a:r>
            <a:r>
              <a:rPr lang="kk-KZ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13-і.</a:t>
            </a:r>
            <a:endParaRPr lang="kk-KZ" sz="6000" b="1" dirty="0" smtClean="0">
              <a:ln w="1143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kk-KZ" sz="6000" b="1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Сынып </a:t>
            </a:r>
            <a:r>
              <a:rPr lang="kk-KZ" sz="6000" b="1" dirty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жұмысы.</a:t>
            </a:r>
          </a:p>
          <a:p>
            <a:pPr algn="ctr">
              <a:buNone/>
            </a:pPr>
            <a:r>
              <a:rPr lang="kk-KZ" sz="6000" b="1" dirty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Зат есім.</a:t>
            </a:r>
            <a:endParaRPr lang="ru-RU" sz="6000" b="1" dirty="0">
              <a:ln w="1143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F:\Мои рисунки\96f422e1934605e77ebb08aba90997a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20272" y="428604"/>
            <a:ext cx="1928826" cy="2071702"/>
          </a:xfrm>
          <a:prstGeom prst="rect">
            <a:avLst/>
          </a:prstGeom>
          <a:noFill/>
        </p:spPr>
      </p:pic>
      <p:sp>
        <p:nvSpPr>
          <p:cNvPr id="4" name="Содержимое 2"/>
          <p:cNvSpPr txBox="1">
            <a:spLocks/>
          </p:cNvSpPr>
          <p:nvPr/>
        </p:nvSpPr>
        <p:spPr>
          <a:xfrm>
            <a:off x="467544" y="428604"/>
            <a:ext cx="8229600" cy="5697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endParaRPr lang="kk-KZ" sz="6000" b="1" dirty="0" smtClean="0">
              <a:ln w="1143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Arial" pitchFamily="34" charset="0"/>
              <a:buNone/>
            </a:pP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kk-KZ" sz="6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қпанның</a:t>
            </a:r>
            <a:r>
              <a:rPr lang="kk-KZ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13-і.</a:t>
            </a:r>
            <a:endParaRPr lang="kk-KZ" sz="6000" b="1" dirty="0" smtClean="0">
              <a:ln w="1143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Arial" pitchFamily="34" charset="0"/>
              <a:buNone/>
            </a:pPr>
            <a:r>
              <a:rPr lang="kk-KZ" sz="6000" b="1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Сынып жұмысы.</a:t>
            </a:r>
          </a:p>
          <a:p>
            <a:pPr algn="ctr">
              <a:buFont typeface="Arial" pitchFamily="34" charset="0"/>
              <a:buNone/>
            </a:pPr>
            <a:r>
              <a:rPr lang="kk-KZ" sz="6000" b="1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Зат есім.</a:t>
            </a:r>
            <a:endParaRPr lang="ru-RU" sz="6000" b="1" dirty="0">
              <a:ln w="1143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841229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339-жаттығу.</a:t>
            </a:r>
            <a:b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44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1топ: </a:t>
            </a:r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сөздерден жалқы есімдерді теріп жаз.</a:t>
            </a:r>
          </a:p>
          <a:p>
            <a:r>
              <a:rPr lang="kk-KZ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2топ:</a:t>
            </a:r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сөздерден </a:t>
            </a:r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жалпы </a:t>
            </a:r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есімдерді теріп жаз.</a:t>
            </a:r>
          </a:p>
          <a:p>
            <a:endParaRPr lang="ru-RU" sz="4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F:\Мои рисунки\4056ce13b2032667f7aa4d845f1b749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212881"/>
            <a:ext cx="1743075" cy="1387319"/>
          </a:xfrm>
          <a:prstGeom prst="rect">
            <a:avLst/>
          </a:prstGeom>
          <a:noFill/>
        </p:spPr>
      </p:pic>
      <p:pic>
        <p:nvPicPr>
          <p:cNvPr id="5" name="Picture 2" descr="F:\Мои рисунки\4056ce13b2032667f7aa4d845f1b749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00925" y="5079169"/>
            <a:ext cx="1743075" cy="1778831"/>
          </a:xfrm>
          <a:prstGeom prst="rect">
            <a:avLst/>
          </a:prstGeom>
          <a:noFill/>
        </p:spPr>
      </p:pic>
      <p:pic>
        <p:nvPicPr>
          <p:cNvPr id="7" name="Picture 2" descr="F:\Мои рисунки\4056ce13b2032667f7aa4d845f1b749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1912" y="365281"/>
            <a:ext cx="1743075" cy="1387319"/>
          </a:xfrm>
          <a:prstGeom prst="rect">
            <a:avLst/>
          </a:prstGeom>
          <a:noFill/>
        </p:spPr>
      </p:pic>
      <p:pic>
        <p:nvPicPr>
          <p:cNvPr id="8" name="Picture 2" descr="C:\Documents and Settings\User\Рабочий стол\картинки от айгуль\фоны\book17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063332"/>
            <a:ext cx="242887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34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Мои рисунки\ec459cf16062f851ce23ee8dc27a663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0"/>
            <a:ext cx="1323978" cy="1643074"/>
          </a:xfrm>
          <a:prstGeom prst="rect">
            <a:avLst/>
          </a:prstGeom>
          <a:noFill/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kk-KZ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k-KZ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539497" y="466269"/>
            <a:ext cx="3016356" cy="2000264"/>
          </a:xfrm>
          <a:prstGeom prst="ellipse">
            <a:avLst/>
          </a:prstGeom>
          <a:solidFill>
            <a:srgbClr val="7030A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Зат</a:t>
            </a:r>
            <a:r>
              <a:rPr lang="kk-KZ" sz="4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есім</a:t>
            </a:r>
            <a:endParaRPr lang="ru-RU" sz="48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57200" y="3321963"/>
            <a:ext cx="2743207" cy="2000264"/>
          </a:xfrm>
          <a:prstGeom prst="ellipse">
            <a:avLst/>
          </a:prstGeom>
          <a:solidFill>
            <a:srgbClr val="7030A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4000" b="1" dirty="0" smtClean="0">
                <a:ln w="11430"/>
                <a:solidFill>
                  <a:schemeClr val="bg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Жалқы есім</a:t>
            </a:r>
            <a:endParaRPr lang="ru-RU" sz="4000" b="1" dirty="0">
              <a:ln w="11430"/>
              <a:solidFill>
                <a:schemeClr val="bg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214346" y="3447261"/>
            <a:ext cx="2958054" cy="2000264"/>
          </a:xfrm>
          <a:prstGeom prst="ellipse">
            <a:avLst/>
          </a:prstGeom>
          <a:solidFill>
            <a:srgbClr val="7030A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4000" b="1" dirty="0" smtClean="0">
                <a:ln w="11430"/>
                <a:solidFill>
                  <a:schemeClr val="bg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Жалпы есім</a:t>
            </a:r>
            <a:endParaRPr lang="ru-RU" sz="4000" b="1" dirty="0">
              <a:ln w="11430"/>
              <a:solidFill>
                <a:schemeClr val="bg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2" descr="F:\Мои рисунки\4056ce13b2032667f7aa4d845f1b7496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8334" y="5079162"/>
            <a:ext cx="1743075" cy="1781175"/>
          </a:xfrm>
          <a:prstGeom prst="rect">
            <a:avLst/>
          </a:prstGeom>
          <a:noFill/>
        </p:spPr>
      </p:pic>
      <p:pic>
        <p:nvPicPr>
          <p:cNvPr id="16" name="Picture 2" descr="F:\Мои рисунки\4056ce13b2032667f7aa4d845f1b7496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3255" y="212881"/>
            <a:ext cx="1743075" cy="1778831"/>
          </a:xfrm>
          <a:prstGeom prst="rect">
            <a:avLst/>
          </a:prstGeom>
          <a:noFill/>
        </p:spPr>
      </p:pic>
      <p:cxnSp>
        <p:nvCxnSpPr>
          <p:cNvPr id="17" name="Прямая соединительная линия 16"/>
          <p:cNvCxnSpPr/>
          <p:nvPr/>
        </p:nvCxnSpPr>
        <p:spPr>
          <a:xfrm flipH="1" flipV="1">
            <a:off x="5214349" y="2253134"/>
            <a:ext cx="767280" cy="1194127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2539497" y="2394223"/>
            <a:ext cx="660910" cy="1043151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kk-KZ" sz="6000" b="1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Бақаның тапсырмасы</a:t>
            </a:r>
          </a:p>
        </p:txBody>
      </p:sp>
      <p:pic>
        <p:nvPicPr>
          <p:cNvPr id="3074" name="Picture 2" descr="F:\Мои рисунки\96f422e1934605e77ebb08aba90997a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20272" y="428604"/>
            <a:ext cx="1928826" cy="2071702"/>
          </a:xfrm>
          <a:prstGeom prst="rect">
            <a:avLst/>
          </a:prstGeom>
          <a:noFill/>
        </p:spPr>
      </p:pic>
      <p:sp>
        <p:nvSpPr>
          <p:cNvPr id="4" name="Содержимое 2"/>
          <p:cNvSpPr txBox="1">
            <a:spLocks/>
          </p:cNvSpPr>
          <p:nvPr/>
        </p:nvSpPr>
        <p:spPr>
          <a:xfrm>
            <a:off x="467544" y="428604"/>
            <a:ext cx="8229600" cy="5697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endParaRPr lang="kk-KZ" sz="6000" b="1" dirty="0" smtClean="0">
              <a:ln w="11430"/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9514" y="613087"/>
            <a:ext cx="4536504" cy="5328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329594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Осы жалпы есімдерге сәйкес жалқы есімдер ойлап жаз.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Кітап:  ....................................................</a:t>
            </a:r>
          </a:p>
          <a:p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Тау:       ....................................................</a:t>
            </a:r>
          </a:p>
          <a:p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Өзен:    .....................................................</a:t>
            </a:r>
          </a:p>
          <a:p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Қала:   .....................................................</a:t>
            </a:r>
          </a:p>
          <a:p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 аты:  ......................................    </a:t>
            </a:r>
          </a:p>
          <a:p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Көше аты:          ......................................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Семантикалық карта</a:t>
            </a:r>
            <a:endParaRPr lang="ru-RU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18655"/>
              </p:ext>
            </p:extLst>
          </p:nvPr>
        </p:nvGraphicFramePr>
        <p:xfrm>
          <a:off x="457200" y="1600200"/>
          <a:ext cx="822959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Жалқы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Зат есім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Кім?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Кімдер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Не?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Нелер?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Баян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Өріктер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Түлкі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Тобыл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балалар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Жауын</a:t>
            </a:r>
            <a:r>
              <a:rPr lang="kk-KZ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құрт тапсырмасы</a:t>
            </a:r>
            <a:r>
              <a:rPr lang="kk-KZ" dirty="0" smtClean="0"/>
              <a:t>.</a:t>
            </a:r>
            <a:endParaRPr lang="ru-RU" dirty="0"/>
          </a:p>
        </p:txBody>
      </p:sp>
      <p:pic>
        <p:nvPicPr>
          <p:cNvPr id="4" name="Picture 4" descr="3515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780928"/>
            <a:ext cx="5508104" cy="407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F:\Мои рисунки\96831528160cd9f4936c8c6bae8e594a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0914" y="1313465"/>
            <a:ext cx="1857388" cy="1571636"/>
          </a:xfrm>
          <a:prstGeom prst="rect">
            <a:avLst/>
          </a:prstGeom>
          <a:noFill/>
        </p:spPr>
      </p:pic>
      <p:pic>
        <p:nvPicPr>
          <p:cNvPr id="6" name="Picture 2" descr="F:\Мои рисунки\96831528160cd9f4936c8c6bae8e594a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8867" y="1305944"/>
            <a:ext cx="1857388" cy="1571636"/>
          </a:xfrm>
          <a:prstGeom prst="rect">
            <a:avLst/>
          </a:prstGeom>
          <a:noFill/>
        </p:spPr>
      </p:pic>
      <p:pic>
        <p:nvPicPr>
          <p:cNvPr id="7" name="Picture 2" descr="F:\Мои рисунки\96831528160cd9f4936c8c6bae8e594a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1313465"/>
            <a:ext cx="1857388" cy="1571636"/>
          </a:xfrm>
          <a:prstGeom prst="rect">
            <a:avLst/>
          </a:prstGeom>
          <a:noFill/>
        </p:spPr>
      </p:pic>
      <p:pic>
        <p:nvPicPr>
          <p:cNvPr id="8" name="Picture 2" descr="F:\Мои рисунки\96831528160cd9f4936c8c6bae8e594a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9439" y="1305944"/>
            <a:ext cx="1857388" cy="1571636"/>
          </a:xfrm>
          <a:prstGeom prst="rect">
            <a:avLst/>
          </a:prstGeom>
          <a:noFill/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5" y="3136414"/>
            <a:ext cx="5059256" cy="346093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140968"/>
            <a:ext cx="5059256" cy="346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75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216024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l"/>
            <a:r>
              <a:rPr lang="kk-KZ" b="1" cap="all" dirty="0" smtClean="0">
                <a:ln/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Венн диаграммасы</a:t>
            </a:r>
            <a:br>
              <a:rPr lang="kk-KZ" b="1" cap="all" dirty="0" smtClean="0">
                <a:ln/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cap="all" dirty="0" smtClean="0">
                <a:ln/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Жалпы есім                       Жалқы есім</a:t>
            </a:r>
            <a:endParaRPr lang="ru-RU" sz="2800" b="1" cap="all" dirty="0">
              <a:ln/>
              <a:solidFill>
                <a:srgbClr val="FFC0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 flipV="1">
            <a:off x="-1260648" y="7749480"/>
            <a:ext cx="4906888" cy="10081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419872" y="2141241"/>
            <a:ext cx="5194920" cy="3808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251520" y="2141241"/>
            <a:ext cx="4901716" cy="3808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Үйге тапсырма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k-K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Ережені жаттау (124 бет)</a:t>
            </a: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341-жаттығу.</a:t>
            </a:r>
          </a:p>
          <a:p>
            <a:pPr marL="0" indent="0">
              <a:buNone/>
            </a:pPr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Жалпы есімдерді бір бөлек, жалқы есімдерді бір бөлек топтап жазып келеміз.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F:\Мои рисунки\4056ce13b2032667f7aa4d845f1b749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396" y="417685"/>
            <a:ext cx="1743075" cy="1778831"/>
          </a:xfrm>
          <a:prstGeom prst="rect">
            <a:avLst/>
          </a:prstGeom>
          <a:noFill/>
        </p:spPr>
      </p:pic>
      <p:pic>
        <p:nvPicPr>
          <p:cNvPr id="8" name="Picture 2" descr="F:\Мои рисунки\4056ce13b2032667f7aa4d845f1b749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29119" y="92247"/>
            <a:ext cx="1743075" cy="1778831"/>
          </a:xfrm>
          <a:prstGeom prst="rect">
            <a:avLst/>
          </a:prstGeom>
          <a:noFill/>
        </p:spPr>
      </p:pic>
      <p:pic>
        <p:nvPicPr>
          <p:cNvPr id="9" name="Picture 2" descr="F:\Мои рисунки\9ba61d18be8c47b8a408b25acfebb13f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468048">
            <a:off x="-23141" y="-199255"/>
            <a:ext cx="1643074" cy="1656219"/>
          </a:xfrm>
          <a:prstGeom prst="rect">
            <a:avLst/>
          </a:prstGeom>
          <a:noFill/>
        </p:spPr>
      </p:pic>
      <p:pic>
        <p:nvPicPr>
          <p:cNvPr id="10" name="Picture 4" descr="blest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853" y="4763500"/>
            <a:ext cx="4800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96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4000" r="-5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WordArt 2" descr="Частый вертикальный"/>
          <p:cNvSpPr>
            <a:spLocks noChangeArrowheads="1" noChangeShapeType="1" noTextEdit="1"/>
          </p:cNvSpPr>
          <p:nvPr/>
        </p:nvSpPr>
        <p:spPr bwMode="auto">
          <a:xfrm rot="-539076">
            <a:off x="892175" y="476250"/>
            <a:ext cx="7416800" cy="5688013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18500"/>
              </a:avLst>
            </a:prstTxWarp>
          </a:bodyPr>
          <a:lstStyle/>
          <a:p>
            <a:pPr algn="ctr"/>
            <a:r>
              <a:rPr lang="ru-RU" sz="3600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Назарларыңызға</a:t>
            </a:r>
            <a:endParaRPr lang="ru-RU" sz="3600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ru-RU" sz="36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рахмет</a:t>
            </a:r>
            <a:r>
              <a:rPr lang="ru-RU" sz="3600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! </a:t>
            </a:r>
            <a:endParaRPr lang="ru-RU" sz="3600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3555" name="Picture 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00438"/>
            <a:ext cx="18764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475" y="0"/>
            <a:ext cx="18764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2275" y="0"/>
            <a:ext cx="18764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8764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67575" y="3213100"/>
            <a:ext cx="18764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0" name="Picture 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67575" y="4940300"/>
            <a:ext cx="18764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1" name="Picture 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9250" y="4940300"/>
            <a:ext cx="18764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2" name="Picture 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940300"/>
            <a:ext cx="18764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3" name="Picture 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4940300"/>
            <a:ext cx="18764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kk-KZ" sz="60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Мақсатымыз:</a:t>
            </a:r>
          </a:p>
          <a:p>
            <a:pPr algn="ctr">
              <a:buNone/>
            </a:pPr>
            <a:r>
              <a:rPr lang="kk-KZ" sz="6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Ынтымақтаса отырып, ұйымшылдықпен тапсырмаларды орындау</a:t>
            </a:r>
            <a:endParaRPr lang="ru-RU" sz="6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F:\Мои рисунки\96f422e1934605e77ebb08aba90997a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20272" y="428604"/>
            <a:ext cx="1928826" cy="2071702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ru-RU" sz="6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Табыс</a:t>
            </a:r>
            <a:r>
              <a:rPr lang="ru-RU" sz="6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</a:t>
            </a:r>
            <a:r>
              <a:rPr lang="kk-KZ" sz="6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і.</a:t>
            </a:r>
          </a:p>
          <a:p>
            <a:pPr>
              <a:buNone/>
            </a:pPr>
            <a:r>
              <a:rPr lang="kk-KZ" sz="4800" b="1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1.Сөйлемдерден зат есімді табу.</a:t>
            </a:r>
          </a:p>
          <a:p>
            <a:pPr>
              <a:buNone/>
            </a:pPr>
            <a:r>
              <a:rPr lang="kk-KZ" sz="4800" b="1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2.Жалқы және жалпы есімдерді ажырата білу.</a:t>
            </a:r>
          </a:p>
          <a:p>
            <a:pPr>
              <a:buNone/>
            </a:pPr>
            <a:r>
              <a:rPr lang="kk-KZ" sz="4800" b="1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3.Зат есімнің сұрақтарын күнделікті өмірде  қолдана алу.</a:t>
            </a:r>
            <a:endParaRPr lang="ru-RU" sz="4800" b="1" dirty="0">
              <a:ln w="1143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488" y="2564904"/>
            <a:ext cx="2194560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567615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0"/>
          <p:cNvSpPr>
            <a:spLocks noGrp="1" noChangeArrowheads="1"/>
          </p:cNvSpPr>
          <p:nvPr>
            <p:ph idx="1"/>
          </p:nvPr>
        </p:nvSpPr>
        <p:spPr bwMode="auto">
          <a:xfrm>
            <a:off x="107504" y="1916832"/>
            <a:ext cx="2535670" cy="3528392"/>
          </a:xfrm>
          <a:prstGeom prst="hexagon">
            <a:avLst>
              <a:gd name="adj" fmla="val 44932"/>
              <a:gd name="vf" fmla="val 115470"/>
            </a:avLst>
          </a:prstGeom>
          <a:gradFill rotWithShape="1">
            <a:gsLst>
              <a:gs pos="0">
                <a:srgbClr val="5E9EFF"/>
              </a:gs>
              <a:gs pos="20000">
                <a:srgbClr val="85C2FF"/>
              </a:gs>
              <a:gs pos="35001">
                <a:srgbClr val="C4D6EB"/>
              </a:gs>
              <a:gs pos="50000">
                <a:srgbClr val="FFEBFA"/>
              </a:gs>
              <a:gs pos="64999">
                <a:srgbClr val="C4D6EB"/>
              </a:gs>
              <a:gs pos="80000">
                <a:srgbClr val="85C2FF"/>
              </a:gs>
              <a:gs pos="100000">
                <a:srgbClr val="5E9E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/>
          <a:p>
            <a:pPr marL="0" indent="0" algn="ctr">
              <a:buNone/>
            </a:pPr>
            <a:r>
              <a:rPr lang="kk-KZ" sz="1800" b="1" dirty="0" smtClean="0">
                <a:solidFill>
                  <a:srgbClr val="FF0000"/>
                </a:solidFill>
              </a:rPr>
              <a:t>4-ереже</a:t>
            </a:r>
          </a:p>
          <a:p>
            <a:pPr marL="0" indent="0" algn="ctr">
              <a:buNone/>
            </a:pPr>
            <a:r>
              <a:rPr lang="kk-KZ" sz="1800" b="1" dirty="0" smtClean="0"/>
              <a:t>Әр адамның</a:t>
            </a:r>
          </a:p>
          <a:p>
            <a:pPr marL="0" indent="0" algn="ctr">
              <a:buNone/>
            </a:pPr>
            <a:r>
              <a:rPr lang="kk-KZ" sz="1800" b="1" dirty="0" smtClean="0"/>
              <a:t>Пікірі құнды</a:t>
            </a:r>
          </a:p>
          <a:p>
            <a:pPr marL="0" indent="0" algn="ctr">
              <a:buNone/>
            </a:pPr>
            <a:r>
              <a:rPr lang="kk-KZ" sz="1800" b="1" dirty="0" smtClean="0"/>
              <a:t> екенін </a:t>
            </a:r>
          </a:p>
          <a:p>
            <a:pPr marL="0" indent="0" algn="ctr">
              <a:buNone/>
            </a:pPr>
            <a:r>
              <a:rPr lang="kk-KZ" sz="1800" b="1" dirty="0" smtClean="0"/>
              <a:t>ескереміз</a:t>
            </a:r>
            <a:endParaRPr lang="kk-KZ" sz="1800" b="1" dirty="0"/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>
            <a:off x="6084168" y="2132856"/>
            <a:ext cx="2602632" cy="3312368"/>
          </a:xfrm>
          <a:prstGeom prst="hexagon">
            <a:avLst>
              <a:gd name="adj" fmla="val 44932"/>
              <a:gd name="vf" fmla="val 115470"/>
            </a:avLst>
          </a:prstGeom>
          <a:gradFill rotWithShape="1">
            <a:gsLst>
              <a:gs pos="0">
                <a:srgbClr val="5E9EFF"/>
              </a:gs>
              <a:gs pos="20000">
                <a:srgbClr val="85C2FF"/>
              </a:gs>
              <a:gs pos="35001">
                <a:srgbClr val="C4D6EB"/>
              </a:gs>
              <a:gs pos="50000">
                <a:srgbClr val="FFEBFA"/>
              </a:gs>
              <a:gs pos="64999">
                <a:srgbClr val="C4D6EB"/>
              </a:gs>
              <a:gs pos="80000">
                <a:srgbClr val="85C2FF"/>
              </a:gs>
              <a:gs pos="100000">
                <a:srgbClr val="5E9E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2000" b="1" dirty="0" smtClean="0">
                <a:solidFill>
                  <a:srgbClr val="FF0000"/>
                </a:solidFill>
              </a:rPr>
              <a:t>2-ереже</a:t>
            </a:r>
          </a:p>
          <a:p>
            <a:pPr algn="ctr"/>
            <a:r>
              <a:rPr lang="kk-KZ" sz="2000" b="1" dirty="0" smtClean="0"/>
              <a:t>Нақты, дәл </a:t>
            </a:r>
          </a:p>
          <a:p>
            <a:pPr algn="ctr"/>
            <a:r>
              <a:rPr lang="kk-KZ" sz="2000" b="1" dirty="0" smtClean="0"/>
              <a:t>жауап береміз</a:t>
            </a:r>
            <a:endParaRPr lang="ru-RU" sz="2000" b="1" dirty="0"/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2746648" y="4797152"/>
            <a:ext cx="2795588" cy="1843087"/>
          </a:xfrm>
          <a:prstGeom prst="hexagon">
            <a:avLst>
              <a:gd name="adj" fmla="val 44932"/>
              <a:gd name="vf" fmla="val 115470"/>
            </a:avLst>
          </a:prstGeom>
          <a:gradFill rotWithShape="1">
            <a:gsLst>
              <a:gs pos="0">
                <a:srgbClr val="5E9EFF"/>
              </a:gs>
              <a:gs pos="20000">
                <a:srgbClr val="85C2FF"/>
              </a:gs>
              <a:gs pos="35001">
                <a:srgbClr val="C4D6EB"/>
              </a:gs>
              <a:gs pos="50000">
                <a:srgbClr val="FFEBFA"/>
              </a:gs>
              <a:gs pos="64999">
                <a:srgbClr val="C4D6EB"/>
              </a:gs>
              <a:gs pos="80000">
                <a:srgbClr val="85C2FF"/>
              </a:gs>
              <a:gs pos="100000">
                <a:srgbClr val="5E9E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2000" b="1" dirty="0" smtClean="0">
                <a:solidFill>
                  <a:srgbClr val="FF0000"/>
                </a:solidFill>
              </a:rPr>
              <a:t>3-ереже</a:t>
            </a:r>
            <a:endParaRPr lang="kk-KZ" sz="2000" b="1" dirty="0">
              <a:solidFill>
                <a:srgbClr val="FF0000"/>
              </a:solidFill>
            </a:endParaRPr>
          </a:p>
          <a:p>
            <a:pPr algn="ctr"/>
            <a:r>
              <a:rPr lang="kk-KZ" sz="2000" b="1" dirty="0" smtClean="0"/>
              <a:t>Сабаққа белсене </a:t>
            </a:r>
          </a:p>
          <a:p>
            <a:pPr algn="ctr"/>
            <a:r>
              <a:rPr lang="kk-KZ" sz="2000" b="1" dirty="0" smtClean="0"/>
              <a:t>Қатысып, жақсы </a:t>
            </a:r>
          </a:p>
          <a:p>
            <a:pPr algn="ctr"/>
            <a:r>
              <a:rPr lang="kk-KZ" sz="2000" b="1" dirty="0" smtClean="0"/>
              <a:t>баға аламыз</a:t>
            </a:r>
            <a:endParaRPr lang="ru-RU" sz="2000" b="1" dirty="0"/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2746648" y="289769"/>
            <a:ext cx="2795588" cy="1843087"/>
          </a:xfrm>
          <a:prstGeom prst="hexagon">
            <a:avLst>
              <a:gd name="adj" fmla="val 44932"/>
              <a:gd name="vf" fmla="val 115470"/>
            </a:avLst>
          </a:prstGeom>
          <a:gradFill rotWithShape="1">
            <a:gsLst>
              <a:gs pos="0">
                <a:srgbClr val="5E9EFF"/>
              </a:gs>
              <a:gs pos="20000">
                <a:srgbClr val="85C2FF"/>
              </a:gs>
              <a:gs pos="35001">
                <a:srgbClr val="C4D6EB"/>
              </a:gs>
              <a:gs pos="50000">
                <a:srgbClr val="FFEBFA"/>
              </a:gs>
              <a:gs pos="64999">
                <a:srgbClr val="C4D6EB"/>
              </a:gs>
              <a:gs pos="80000">
                <a:srgbClr val="85C2FF"/>
              </a:gs>
              <a:gs pos="100000">
                <a:srgbClr val="5E9E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2000" b="1" dirty="0">
                <a:solidFill>
                  <a:srgbClr val="FF0000"/>
                </a:solidFill>
              </a:rPr>
              <a:t>1-ереже</a:t>
            </a:r>
          </a:p>
          <a:p>
            <a:pPr algn="ctr"/>
            <a:r>
              <a:rPr lang="kk-KZ" sz="2000" b="1" dirty="0"/>
              <a:t>Сабақта </a:t>
            </a:r>
            <a:endParaRPr lang="kk-KZ" sz="2000" b="1" dirty="0" smtClean="0"/>
          </a:p>
          <a:p>
            <a:pPr algn="ctr"/>
            <a:r>
              <a:rPr lang="kk-KZ" sz="2000" b="1" dirty="0" smtClean="0"/>
              <a:t>бір-бірімізді </a:t>
            </a:r>
            <a:endParaRPr lang="kk-KZ" sz="2000" b="1" dirty="0"/>
          </a:p>
          <a:p>
            <a:pPr algn="ctr"/>
            <a:r>
              <a:rPr lang="kk-KZ" sz="2000" b="1" dirty="0"/>
              <a:t>тыңдаймыз!</a:t>
            </a:r>
            <a:endParaRPr lang="ru-RU" sz="2000" b="1" dirty="0"/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2771800" y="2454871"/>
            <a:ext cx="2795588" cy="1843087"/>
          </a:xfrm>
          <a:prstGeom prst="hexagon">
            <a:avLst>
              <a:gd name="adj" fmla="val 44932"/>
              <a:gd name="vf" fmla="val 115470"/>
            </a:avLst>
          </a:prstGeom>
          <a:gradFill rotWithShape="1">
            <a:gsLst>
              <a:gs pos="0">
                <a:srgbClr val="5E9EFF"/>
              </a:gs>
              <a:gs pos="20000">
                <a:srgbClr val="85C2FF"/>
              </a:gs>
              <a:gs pos="35001">
                <a:srgbClr val="C4D6EB"/>
              </a:gs>
              <a:gs pos="50000">
                <a:srgbClr val="FFEBFA"/>
              </a:gs>
              <a:gs pos="64999">
                <a:srgbClr val="C4D6EB"/>
              </a:gs>
              <a:gs pos="80000">
                <a:srgbClr val="85C2FF"/>
              </a:gs>
              <a:gs pos="100000">
                <a:srgbClr val="5E9E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Топтың ережесі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0"/>
            <a:ext cx="1152128" cy="141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 descr="F:\Мои рисунки\96f422e1934605e77ebb08aba90997a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5484" y="5013176"/>
            <a:ext cx="1928826" cy="2071702"/>
          </a:xfrm>
          <a:prstGeom prst="rect">
            <a:avLst/>
          </a:prstGeom>
          <a:noFill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891" y="25400"/>
            <a:ext cx="1409700" cy="14859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5484" y="0"/>
            <a:ext cx="140970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73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Үй тапсырмасы.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42" y="1556792"/>
            <a:ext cx="8435280" cy="4896543"/>
          </a:xfrm>
        </p:spPr>
      </p:pic>
    </p:spTree>
    <p:extLst>
      <p:ext uri="{BB962C8B-B14F-4D97-AF65-F5344CB8AC3E}">
        <p14:creationId xmlns:p14="http://schemas.microsoft.com/office/powerpoint/2010/main" val="4127116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ертикальный свиток 3"/>
          <p:cNvSpPr/>
          <p:nvPr/>
        </p:nvSpPr>
        <p:spPr>
          <a:xfrm>
            <a:off x="214282" y="714356"/>
            <a:ext cx="3143272" cy="2643206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800100" lvl="1" indent="-342900"/>
            <a:r>
              <a:rPr lang="kk-K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 есім</a:t>
            </a: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285720" y="3786190"/>
            <a:ext cx="2786082" cy="2286016"/>
          </a:xfrm>
          <a:prstGeom prst="verticalScrol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Етістік</a:t>
            </a:r>
            <a:endParaRPr lang="ru-RU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6215074" y="785794"/>
            <a:ext cx="2571768" cy="2143140"/>
          </a:xfrm>
          <a:prstGeom prst="verticalScroll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 есім</a:t>
            </a:r>
            <a:r>
              <a:rPr lang="kk-KZ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/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6286512" y="3643314"/>
            <a:ext cx="2571768" cy="2071702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 есім 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Вертикальный свиток 7"/>
          <p:cNvSpPr/>
          <p:nvPr/>
        </p:nvSpPr>
        <p:spPr>
          <a:xfrm>
            <a:off x="3571868" y="2214554"/>
            <a:ext cx="2571768" cy="2286016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 таптары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Тырнаның тапсырмасы.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E:\құстар1\Фотографии по природе\Животные\Птицы\Птицы_рисунок\59103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24744"/>
            <a:ext cx="8280920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298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kk-KZ" b="1" cap="all" dirty="0" smtClean="0">
                <a:ln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Терме диктант</a:t>
            </a:r>
            <a:endParaRPr lang="ru-RU" b="1" cap="all" dirty="0">
              <a:ln/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5696" y="1571612"/>
            <a:ext cx="6708228" cy="365758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kk-KZ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Айбар, шаңғы, көбелек,</a:t>
            </a:r>
          </a:p>
          <a:p>
            <a:pPr>
              <a:buNone/>
            </a:pPr>
            <a:r>
              <a:rPr lang="kk-KZ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бидай, үйшік, оқушы,  мұғалім, биші.                   </a:t>
            </a:r>
          </a:p>
          <a:p>
            <a:pPr>
              <a:buNone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Тапсырма.   </a:t>
            </a:r>
          </a:p>
          <a:p>
            <a:r>
              <a:rPr lang="kk-KZ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1топ.</a:t>
            </a:r>
            <a:r>
              <a:rPr lang="kk-KZ" dirty="0" smtClean="0"/>
              <a:t>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Кім?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/>
              <a:t>с</a:t>
            </a:r>
            <a:r>
              <a:rPr lang="kk-KZ" dirty="0" smtClean="0"/>
              <a:t>ұрағына жауап беретін сөздер</a:t>
            </a:r>
          </a:p>
          <a:p>
            <a:r>
              <a:rPr lang="kk-KZ" dirty="0" smtClean="0">
                <a:solidFill>
                  <a:srgbClr val="00B050"/>
                </a:solidFill>
              </a:rPr>
              <a:t>2топ.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Не?</a:t>
            </a:r>
            <a:r>
              <a:rPr lang="kk-KZ" dirty="0" smtClean="0"/>
              <a:t> сұрағына жауап беретін сөздерді теріп жазыңдар.</a:t>
            </a:r>
          </a:p>
          <a:p>
            <a:endParaRPr lang="ru-RU" dirty="0"/>
          </a:p>
        </p:txBody>
      </p:sp>
      <p:pic>
        <p:nvPicPr>
          <p:cNvPr id="1026" name="Picture 2" descr="F:\Мои рисунки\9ba61d18be8c47b8a408b25acfebb13f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468048">
            <a:off x="157236" y="232793"/>
            <a:ext cx="1643074" cy="1656219"/>
          </a:xfrm>
          <a:prstGeom prst="rect">
            <a:avLst/>
          </a:prstGeom>
          <a:noFill/>
        </p:spPr>
      </p:pic>
      <p:pic>
        <p:nvPicPr>
          <p:cNvPr id="1027" name="Picture 3" descr="F:\Мои рисунки\378ff4a27588869d31310bf6d65f7343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88192">
            <a:off x="7508828" y="4871450"/>
            <a:ext cx="1562100" cy="1285875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Торғайдың тапсырмасы.</a:t>
            </a:r>
            <a:endParaRPr lang="ru-RU" dirty="0"/>
          </a:p>
        </p:txBody>
      </p:sp>
      <p:pic>
        <p:nvPicPr>
          <p:cNvPr id="4" name="Picture 10" descr="птчки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8640959" cy="5174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99793" y="4725144"/>
            <a:ext cx="41322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Оқулықпен жұмыс.</a:t>
            </a:r>
            <a:endParaRPr lang="ru-RU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C:\Documents and Settings\User\Рабочий стол\картинки от айгуль\фоны\book17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1" y="3287077"/>
            <a:ext cx="242887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191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251</Words>
  <Application>Microsoft Office PowerPoint</Application>
  <PresentationFormat>Экран (4:3)</PresentationFormat>
  <Paragraphs>84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Үй тапсырмасы.</vt:lpstr>
      <vt:lpstr>Презентация PowerPoint</vt:lpstr>
      <vt:lpstr>Тырнаның тапсырмасы.</vt:lpstr>
      <vt:lpstr>Терме диктант</vt:lpstr>
      <vt:lpstr>Торғайдың тапсырмасы.</vt:lpstr>
      <vt:lpstr>339-жаттығу. </vt:lpstr>
      <vt:lpstr>Презентация PowerPoint</vt:lpstr>
      <vt:lpstr>Презентация PowerPoint</vt:lpstr>
      <vt:lpstr>Осы жалпы есімдерге сәйкес жалқы есімдер ойлап жаз.</vt:lpstr>
      <vt:lpstr>Семантикалық карта</vt:lpstr>
      <vt:lpstr>Жауынқұрт тапсырмасы.</vt:lpstr>
      <vt:lpstr>        Венн диаграммасы Жалпы есім                       Жалқы есім</vt:lpstr>
      <vt:lpstr>Үйге тапсырма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Бастауыш 1</cp:lastModifiedBy>
  <cp:revision>52</cp:revision>
  <dcterms:created xsi:type="dcterms:W3CDTF">2012-11-02T09:58:19Z</dcterms:created>
  <dcterms:modified xsi:type="dcterms:W3CDTF">2015-05-19T07:19:02Z</dcterms:modified>
</cp:coreProperties>
</file>